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20"/>
  </p:notesMasterIdLst>
  <p:sldIdLst>
    <p:sldId id="256" r:id="rId2"/>
    <p:sldId id="257" r:id="rId3"/>
    <p:sldId id="27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o Odisharia" initials="NO" lastIdx="1" clrIdx="0">
    <p:extLst>
      <p:ext uri="{19B8F6BF-5375-455C-9EA6-DF929625EA0E}">
        <p15:presenceInfo xmlns:p15="http://schemas.microsoft.com/office/powerpoint/2012/main" userId="S-1-5-21-814208047-3971608839-2166339660-74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42408E-2B5E-4F51-A723-9E47FF82BB11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4F4C6B-58BE-4809-80FB-04547481CAE8}">
      <dgm:prSet phldrT="[Text]" custT="1"/>
      <dgm:spPr/>
      <dgm:t>
        <a:bodyPr/>
        <a:lstStyle/>
        <a:p>
          <a:r>
            <a:rPr lang="ka-GE" sz="2000" dirty="0" smtClean="0"/>
            <a:t>დეპარტამენტის უფროსის მოადგილე</a:t>
          </a:r>
          <a:endParaRPr lang="en-US" sz="2000" dirty="0"/>
        </a:p>
      </dgm:t>
    </dgm:pt>
    <dgm:pt modelId="{4E862BD1-3050-4750-95B7-4DB3733E6ACB}" type="parTrans" cxnId="{11D954BE-2C0D-44DE-BB2A-54FA4C4A2E0F}">
      <dgm:prSet/>
      <dgm:spPr/>
      <dgm:t>
        <a:bodyPr/>
        <a:lstStyle/>
        <a:p>
          <a:endParaRPr lang="en-US"/>
        </a:p>
      </dgm:t>
    </dgm:pt>
    <dgm:pt modelId="{743F762A-7189-477D-A763-C62FE14DCC43}" type="sibTrans" cxnId="{11D954BE-2C0D-44DE-BB2A-54FA4C4A2E0F}">
      <dgm:prSet/>
      <dgm:spPr/>
      <dgm:t>
        <a:bodyPr/>
        <a:lstStyle/>
        <a:p>
          <a:endParaRPr lang="en-US"/>
        </a:p>
      </dgm:t>
    </dgm:pt>
    <dgm:pt modelId="{BA6A95CD-05DD-485D-8E65-0CEC4227B4B4}">
      <dgm:prSet phldrT="[Text]" custT="1"/>
      <dgm:spPr/>
      <dgm:t>
        <a:bodyPr/>
        <a:lstStyle/>
        <a:p>
          <a:r>
            <a:rPr lang="ka-GE" sz="2000" dirty="0" smtClean="0"/>
            <a:t>შრომითი ურთიერთობებისა და სოციალური პარტნიორობის სამმართველო - 3 თანამშრომელი</a:t>
          </a:r>
          <a:endParaRPr lang="en-US" sz="2000" dirty="0"/>
        </a:p>
      </dgm:t>
    </dgm:pt>
    <dgm:pt modelId="{D3E7CDC1-3427-438F-AAA4-CE71CAFEF960}" type="parTrans" cxnId="{0DC92076-4917-4D9B-ABE8-CE878B5CA73E}">
      <dgm:prSet/>
      <dgm:spPr/>
      <dgm:t>
        <a:bodyPr/>
        <a:lstStyle/>
        <a:p>
          <a:endParaRPr lang="en-US"/>
        </a:p>
      </dgm:t>
    </dgm:pt>
    <dgm:pt modelId="{5814C0BD-C9C1-4D60-B8E8-3CD818DEA7F6}" type="sibTrans" cxnId="{0DC92076-4917-4D9B-ABE8-CE878B5CA73E}">
      <dgm:prSet/>
      <dgm:spPr/>
      <dgm:t>
        <a:bodyPr/>
        <a:lstStyle/>
        <a:p>
          <a:endParaRPr lang="en-US"/>
        </a:p>
      </dgm:t>
    </dgm:pt>
    <dgm:pt modelId="{393E2AA1-BAEF-48E6-976E-AB1F32720C8E}">
      <dgm:prSet custT="1"/>
      <dgm:spPr/>
      <dgm:t>
        <a:bodyPr/>
        <a:lstStyle/>
        <a:p>
          <a:r>
            <a:rPr lang="ka-GE" sz="2000" dirty="0" smtClean="0"/>
            <a:t>დასაქმების ხელშეწყობის სამმართველო- 5 თანამშრომელი</a:t>
          </a:r>
          <a:endParaRPr lang="en-US" sz="2000" dirty="0"/>
        </a:p>
      </dgm:t>
    </dgm:pt>
    <dgm:pt modelId="{B1DA46BD-958C-4605-AA0E-BAF900AD61AA}" type="parTrans" cxnId="{C3BFDE4F-AF4D-4CDB-9250-1BEB72DE9FD3}">
      <dgm:prSet/>
      <dgm:spPr/>
      <dgm:t>
        <a:bodyPr/>
        <a:lstStyle/>
        <a:p>
          <a:endParaRPr lang="en-US"/>
        </a:p>
      </dgm:t>
    </dgm:pt>
    <dgm:pt modelId="{E4EA69AF-E604-4C4A-A003-AD8D0E9F2380}" type="sibTrans" cxnId="{C3BFDE4F-AF4D-4CDB-9250-1BEB72DE9FD3}">
      <dgm:prSet/>
      <dgm:spPr/>
      <dgm:t>
        <a:bodyPr/>
        <a:lstStyle/>
        <a:p>
          <a:endParaRPr lang="en-US"/>
        </a:p>
      </dgm:t>
    </dgm:pt>
    <dgm:pt modelId="{F85FF937-8193-4BAF-9083-1A4372DF81B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2000" dirty="0" smtClean="0"/>
            <a:t>შრომისა და დასაქმების პოლიტიკის დეპარტამენტი - დეპარტამენტის უფროსი </a:t>
          </a:r>
          <a:endParaRPr lang="en-US" sz="2000" dirty="0" smtClean="0"/>
        </a:p>
        <a:p>
          <a:pPr lvl="0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dirty="0"/>
        </a:p>
      </dgm:t>
    </dgm:pt>
    <dgm:pt modelId="{84ACFE41-C92A-463A-9A8D-5AF18BBBDDB5}" type="parTrans" cxnId="{7194DE1E-3874-4832-A6E8-52B8BA0C6E60}">
      <dgm:prSet/>
      <dgm:spPr/>
      <dgm:t>
        <a:bodyPr/>
        <a:lstStyle/>
        <a:p>
          <a:endParaRPr lang="en-US"/>
        </a:p>
      </dgm:t>
    </dgm:pt>
    <dgm:pt modelId="{9B86D581-B8ED-46E0-9D07-0BA27AA7507D}" type="sibTrans" cxnId="{7194DE1E-3874-4832-A6E8-52B8BA0C6E60}">
      <dgm:prSet/>
      <dgm:spPr/>
      <dgm:t>
        <a:bodyPr/>
        <a:lstStyle/>
        <a:p>
          <a:endParaRPr lang="en-US"/>
        </a:p>
      </dgm:t>
    </dgm:pt>
    <dgm:pt modelId="{9D5E0739-61C3-4869-9396-47F0CA5D6E56}" type="pres">
      <dgm:prSet presAssocID="{DC42408E-2B5E-4F51-A723-9E47FF82BB1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6BF7EA7-9CA3-41B2-A666-26B5C890056A}" type="pres">
      <dgm:prSet presAssocID="{F85FF937-8193-4BAF-9083-1A4372DF81BC}" presName="vertOne" presStyleCnt="0"/>
      <dgm:spPr/>
    </dgm:pt>
    <dgm:pt modelId="{0E5FCFBE-B631-426E-8BBB-7D56E3482F9E}" type="pres">
      <dgm:prSet presAssocID="{F85FF937-8193-4BAF-9083-1A4372DF81BC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EA4BA8-4F2A-4B65-A6DE-ABCAE684D608}" type="pres">
      <dgm:prSet presAssocID="{F85FF937-8193-4BAF-9083-1A4372DF81BC}" presName="parTransOne" presStyleCnt="0"/>
      <dgm:spPr/>
    </dgm:pt>
    <dgm:pt modelId="{0FE78CA9-7034-4E85-9D41-5CFA6541F0EA}" type="pres">
      <dgm:prSet presAssocID="{F85FF937-8193-4BAF-9083-1A4372DF81BC}" presName="horzOne" presStyleCnt="0"/>
      <dgm:spPr/>
    </dgm:pt>
    <dgm:pt modelId="{8C3AADB6-9333-4E10-9F68-F644348DA826}" type="pres">
      <dgm:prSet presAssocID="{DE4F4C6B-58BE-4809-80FB-04547481CAE8}" presName="vertTwo" presStyleCnt="0"/>
      <dgm:spPr/>
    </dgm:pt>
    <dgm:pt modelId="{F752390F-656A-45DB-8E2D-93637FFC5230}" type="pres">
      <dgm:prSet presAssocID="{DE4F4C6B-58BE-4809-80FB-04547481CAE8}" presName="txTwo" presStyleLbl="node2" presStyleIdx="0" presStyleCnt="1" custScaleX="57607" custScaleY="91127" custLinFactNeighborX="-3154" custLinFactNeighborY="272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0A0AE6-4319-43B2-AAAD-03BAEFBF0ED8}" type="pres">
      <dgm:prSet presAssocID="{DE4F4C6B-58BE-4809-80FB-04547481CAE8}" presName="parTransTwo" presStyleCnt="0"/>
      <dgm:spPr/>
    </dgm:pt>
    <dgm:pt modelId="{25E79E9B-5F43-4964-A115-085892C7E41E}" type="pres">
      <dgm:prSet presAssocID="{DE4F4C6B-58BE-4809-80FB-04547481CAE8}" presName="horzTwo" presStyleCnt="0"/>
      <dgm:spPr/>
    </dgm:pt>
    <dgm:pt modelId="{6B9F1171-D83F-424A-A603-0B4B7FE65F9F}" type="pres">
      <dgm:prSet presAssocID="{BA6A95CD-05DD-485D-8E65-0CEC4227B4B4}" presName="vertThree" presStyleCnt="0"/>
      <dgm:spPr/>
    </dgm:pt>
    <dgm:pt modelId="{C4A6FC79-22CA-403B-AD5A-2F42036A2855}" type="pres">
      <dgm:prSet presAssocID="{BA6A95CD-05DD-485D-8E65-0CEC4227B4B4}" presName="txThree" presStyleLbl="node3" presStyleIdx="0" presStyleCnt="2" custScaleY="14447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E414B1-DFEA-46FD-9C42-9A4BB3EF797A}" type="pres">
      <dgm:prSet presAssocID="{BA6A95CD-05DD-485D-8E65-0CEC4227B4B4}" presName="horzThree" presStyleCnt="0"/>
      <dgm:spPr/>
    </dgm:pt>
    <dgm:pt modelId="{42F423B3-509F-42DF-9FD7-C81D3E0B9805}" type="pres">
      <dgm:prSet presAssocID="{5814C0BD-C9C1-4D60-B8E8-3CD818DEA7F6}" presName="sibSpaceThree" presStyleCnt="0"/>
      <dgm:spPr/>
    </dgm:pt>
    <dgm:pt modelId="{1B7B92CC-0551-4488-825D-50A414D07390}" type="pres">
      <dgm:prSet presAssocID="{393E2AA1-BAEF-48E6-976E-AB1F32720C8E}" presName="vertThree" presStyleCnt="0"/>
      <dgm:spPr/>
    </dgm:pt>
    <dgm:pt modelId="{A29B16E2-ABE6-4790-80DA-D31D33746E7A}" type="pres">
      <dgm:prSet presAssocID="{393E2AA1-BAEF-48E6-976E-AB1F32720C8E}" presName="txThree" presStyleLbl="node3" presStyleIdx="1" presStyleCnt="2" custScaleX="105379" custScaleY="1414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C6E5A7-D5C8-4A50-B944-053756E9248E}" type="pres">
      <dgm:prSet presAssocID="{393E2AA1-BAEF-48E6-976E-AB1F32720C8E}" presName="horzThree" presStyleCnt="0"/>
      <dgm:spPr/>
    </dgm:pt>
  </dgm:ptLst>
  <dgm:cxnLst>
    <dgm:cxn modelId="{C3BFDE4F-AF4D-4CDB-9250-1BEB72DE9FD3}" srcId="{DE4F4C6B-58BE-4809-80FB-04547481CAE8}" destId="{393E2AA1-BAEF-48E6-976E-AB1F32720C8E}" srcOrd="1" destOrd="0" parTransId="{B1DA46BD-958C-4605-AA0E-BAF900AD61AA}" sibTransId="{E4EA69AF-E604-4C4A-A003-AD8D0E9F2380}"/>
    <dgm:cxn modelId="{7194DE1E-3874-4832-A6E8-52B8BA0C6E60}" srcId="{DC42408E-2B5E-4F51-A723-9E47FF82BB11}" destId="{F85FF937-8193-4BAF-9083-1A4372DF81BC}" srcOrd="0" destOrd="0" parTransId="{84ACFE41-C92A-463A-9A8D-5AF18BBBDDB5}" sibTransId="{9B86D581-B8ED-46E0-9D07-0BA27AA7507D}"/>
    <dgm:cxn modelId="{1AEAB821-9E4A-47BD-A15A-F672BAF9B48B}" type="presOf" srcId="{F85FF937-8193-4BAF-9083-1A4372DF81BC}" destId="{0E5FCFBE-B631-426E-8BBB-7D56E3482F9E}" srcOrd="0" destOrd="0" presId="urn:microsoft.com/office/officeart/2005/8/layout/hierarchy4"/>
    <dgm:cxn modelId="{D35E3184-935C-448E-88DC-B1CD03025E54}" type="presOf" srcId="{BA6A95CD-05DD-485D-8E65-0CEC4227B4B4}" destId="{C4A6FC79-22CA-403B-AD5A-2F42036A2855}" srcOrd="0" destOrd="0" presId="urn:microsoft.com/office/officeart/2005/8/layout/hierarchy4"/>
    <dgm:cxn modelId="{49A0FAC8-ED93-4EC9-9113-A692C1104AB8}" type="presOf" srcId="{393E2AA1-BAEF-48E6-976E-AB1F32720C8E}" destId="{A29B16E2-ABE6-4790-80DA-D31D33746E7A}" srcOrd="0" destOrd="0" presId="urn:microsoft.com/office/officeart/2005/8/layout/hierarchy4"/>
    <dgm:cxn modelId="{5F84A43E-91E0-4B98-B4A5-AED3EA34412C}" type="presOf" srcId="{DE4F4C6B-58BE-4809-80FB-04547481CAE8}" destId="{F752390F-656A-45DB-8E2D-93637FFC5230}" srcOrd="0" destOrd="0" presId="urn:microsoft.com/office/officeart/2005/8/layout/hierarchy4"/>
    <dgm:cxn modelId="{0DC92076-4917-4D9B-ABE8-CE878B5CA73E}" srcId="{DE4F4C6B-58BE-4809-80FB-04547481CAE8}" destId="{BA6A95CD-05DD-485D-8E65-0CEC4227B4B4}" srcOrd="0" destOrd="0" parTransId="{D3E7CDC1-3427-438F-AAA4-CE71CAFEF960}" sibTransId="{5814C0BD-C9C1-4D60-B8E8-3CD818DEA7F6}"/>
    <dgm:cxn modelId="{11D954BE-2C0D-44DE-BB2A-54FA4C4A2E0F}" srcId="{F85FF937-8193-4BAF-9083-1A4372DF81BC}" destId="{DE4F4C6B-58BE-4809-80FB-04547481CAE8}" srcOrd="0" destOrd="0" parTransId="{4E862BD1-3050-4750-95B7-4DB3733E6ACB}" sibTransId="{743F762A-7189-477D-A763-C62FE14DCC43}"/>
    <dgm:cxn modelId="{67079D42-27E7-4813-AB23-D827C7558F93}" type="presOf" srcId="{DC42408E-2B5E-4F51-A723-9E47FF82BB11}" destId="{9D5E0739-61C3-4869-9396-47F0CA5D6E56}" srcOrd="0" destOrd="0" presId="urn:microsoft.com/office/officeart/2005/8/layout/hierarchy4"/>
    <dgm:cxn modelId="{05448A3E-E711-4A03-B6D7-36C4BF51AD9F}" type="presParOf" srcId="{9D5E0739-61C3-4869-9396-47F0CA5D6E56}" destId="{36BF7EA7-9CA3-41B2-A666-26B5C890056A}" srcOrd="0" destOrd="0" presId="urn:microsoft.com/office/officeart/2005/8/layout/hierarchy4"/>
    <dgm:cxn modelId="{7DACF05D-BEBC-4695-B4F9-DA2D3632F91E}" type="presParOf" srcId="{36BF7EA7-9CA3-41B2-A666-26B5C890056A}" destId="{0E5FCFBE-B631-426E-8BBB-7D56E3482F9E}" srcOrd="0" destOrd="0" presId="urn:microsoft.com/office/officeart/2005/8/layout/hierarchy4"/>
    <dgm:cxn modelId="{B752C048-AC4C-4399-95D0-27EDB6E177B5}" type="presParOf" srcId="{36BF7EA7-9CA3-41B2-A666-26B5C890056A}" destId="{D5EA4BA8-4F2A-4B65-A6DE-ABCAE684D608}" srcOrd="1" destOrd="0" presId="urn:microsoft.com/office/officeart/2005/8/layout/hierarchy4"/>
    <dgm:cxn modelId="{6B244480-6962-49D5-80D5-6EAA2CB818E9}" type="presParOf" srcId="{36BF7EA7-9CA3-41B2-A666-26B5C890056A}" destId="{0FE78CA9-7034-4E85-9D41-5CFA6541F0EA}" srcOrd="2" destOrd="0" presId="urn:microsoft.com/office/officeart/2005/8/layout/hierarchy4"/>
    <dgm:cxn modelId="{54FC3D15-BC2A-4723-89AC-45A351891A2C}" type="presParOf" srcId="{0FE78CA9-7034-4E85-9D41-5CFA6541F0EA}" destId="{8C3AADB6-9333-4E10-9F68-F644348DA826}" srcOrd="0" destOrd="0" presId="urn:microsoft.com/office/officeart/2005/8/layout/hierarchy4"/>
    <dgm:cxn modelId="{A1425A80-E4AD-4C01-BA3E-24F451B6E4B3}" type="presParOf" srcId="{8C3AADB6-9333-4E10-9F68-F644348DA826}" destId="{F752390F-656A-45DB-8E2D-93637FFC5230}" srcOrd="0" destOrd="0" presId="urn:microsoft.com/office/officeart/2005/8/layout/hierarchy4"/>
    <dgm:cxn modelId="{7D27BF01-D642-45B8-92C2-E7B10558D1EA}" type="presParOf" srcId="{8C3AADB6-9333-4E10-9F68-F644348DA826}" destId="{5D0A0AE6-4319-43B2-AAAD-03BAEFBF0ED8}" srcOrd="1" destOrd="0" presId="urn:microsoft.com/office/officeart/2005/8/layout/hierarchy4"/>
    <dgm:cxn modelId="{0473F5F4-D665-4E55-837D-6BAB19E4FA52}" type="presParOf" srcId="{8C3AADB6-9333-4E10-9F68-F644348DA826}" destId="{25E79E9B-5F43-4964-A115-085892C7E41E}" srcOrd="2" destOrd="0" presId="urn:microsoft.com/office/officeart/2005/8/layout/hierarchy4"/>
    <dgm:cxn modelId="{893B6B71-1FA6-4B9D-BA90-7D21CD2BDF6F}" type="presParOf" srcId="{25E79E9B-5F43-4964-A115-085892C7E41E}" destId="{6B9F1171-D83F-424A-A603-0B4B7FE65F9F}" srcOrd="0" destOrd="0" presId="urn:microsoft.com/office/officeart/2005/8/layout/hierarchy4"/>
    <dgm:cxn modelId="{1E440026-70C0-4473-982B-72AF9C8C9791}" type="presParOf" srcId="{6B9F1171-D83F-424A-A603-0B4B7FE65F9F}" destId="{C4A6FC79-22CA-403B-AD5A-2F42036A2855}" srcOrd="0" destOrd="0" presId="urn:microsoft.com/office/officeart/2005/8/layout/hierarchy4"/>
    <dgm:cxn modelId="{4B11C424-E8A7-4F50-8383-266DB42B9649}" type="presParOf" srcId="{6B9F1171-D83F-424A-A603-0B4B7FE65F9F}" destId="{8FE414B1-DFEA-46FD-9C42-9A4BB3EF797A}" srcOrd="1" destOrd="0" presId="urn:microsoft.com/office/officeart/2005/8/layout/hierarchy4"/>
    <dgm:cxn modelId="{EBDB7E21-584D-408E-9D3B-84599E3261BC}" type="presParOf" srcId="{25E79E9B-5F43-4964-A115-085892C7E41E}" destId="{42F423B3-509F-42DF-9FD7-C81D3E0B9805}" srcOrd="1" destOrd="0" presId="urn:microsoft.com/office/officeart/2005/8/layout/hierarchy4"/>
    <dgm:cxn modelId="{ABD67608-FCA0-4144-912B-2623BC0DD6BA}" type="presParOf" srcId="{25E79E9B-5F43-4964-A115-085892C7E41E}" destId="{1B7B92CC-0551-4488-825D-50A414D07390}" srcOrd="2" destOrd="0" presId="urn:microsoft.com/office/officeart/2005/8/layout/hierarchy4"/>
    <dgm:cxn modelId="{D6ADF447-59B3-4995-98F0-DF5D6DE6C19D}" type="presParOf" srcId="{1B7B92CC-0551-4488-825D-50A414D07390}" destId="{A29B16E2-ABE6-4790-80DA-D31D33746E7A}" srcOrd="0" destOrd="0" presId="urn:microsoft.com/office/officeart/2005/8/layout/hierarchy4"/>
    <dgm:cxn modelId="{BC542967-132E-41F0-99D3-48DF43A47FA8}" type="presParOf" srcId="{1B7B92CC-0551-4488-825D-50A414D07390}" destId="{71C6E5A7-D5C8-4A50-B944-053756E9248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FCFBE-B631-426E-8BBB-7D56E3482F9E}">
      <dsp:nvSpPr>
        <dsp:cNvPr id="0" name=""/>
        <dsp:cNvSpPr/>
      </dsp:nvSpPr>
      <dsp:spPr>
        <a:xfrm>
          <a:off x="581" y="2597"/>
          <a:ext cx="7468022" cy="12456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2000" kern="1200" dirty="0" smtClean="0"/>
            <a:t>შრომისა და დასაქმების პოლიტიკის დეპარტამენტი - დეპარტამენტის უფროსი </a:t>
          </a:r>
          <a:endParaRPr lang="en-US" sz="2000" kern="1200" dirty="0" smtClean="0"/>
        </a:p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>
        <a:off x="37064" y="39080"/>
        <a:ext cx="7395056" cy="1172651"/>
      </dsp:txXfrm>
    </dsp:sp>
    <dsp:sp modelId="{F752390F-656A-45DB-8E2D-93637FFC5230}">
      <dsp:nvSpPr>
        <dsp:cNvPr id="0" name=""/>
        <dsp:cNvSpPr/>
      </dsp:nvSpPr>
      <dsp:spPr>
        <a:xfrm>
          <a:off x="1350330" y="1398216"/>
          <a:ext cx="4297902" cy="1135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დეპარტამენტის უფროსის მოადგილე</a:t>
          </a:r>
          <a:endParaRPr lang="en-US" sz="2000" kern="1200" dirty="0"/>
        </a:p>
      </dsp:txBody>
      <dsp:txXfrm>
        <a:off x="1383576" y="1431462"/>
        <a:ext cx="4231410" cy="1068602"/>
      </dsp:txXfrm>
    </dsp:sp>
    <dsp:sp modelId="{C4A6FC79-22CA-403B-AD5A-2F42036A2855}">
      <dsp:nvSpPr>
        <dsp:cNvPr id="0" name=""/>
        <dsp:cNvSpPr/>
      </dsp:nvSpPr>
      <dsp:spPr>
        <a:xfrm>
          <a:off x="18778" y="2618996"/>
          <a:ext cx="3545979" cy="17995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შრომითი ურთიერთობებისა და სოციალური პარტნიორობის სამმართველო - 3 თანამშრომელი</a:t>
          </a:r>
          <a:endParaRPr lang="en-US" sz="2000" kern="1200" dirty="0"/>
        </a:p>
      </dsp:txBody>
      <dsp:txXfrm>
        <a:off x="71486" y="2671704"/>
        <a:ext cx="3440563" cy="1694178"/>
      </dsp:txXfrm>
    </dsp:sp>
    <dsp:sp modelId="{A29B16E2-ABE6-4790-80DA-D31D33746E7A}">
      <dsp:nvSpPr>
        <dsp:cNvPr id="0" name=""/>
        <dsp:cNvSpPr/>
      </dsp:nvSpPr>
      <dsp:spPr>
        <a:xfrm>
          <a:off x="3713689" y="2618996"/>
          <a:ext cx="3736717" cy="17617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დასაქმების ხელშეწყობის სამმართველო- 5 თანამშრომელი</a:t>
          </a:r>
          <a:endParaRPr lang="en-US" sz="2000" kern="1200" dirty="0"/>
        </a:p>
      </dsp:txBody>
      <dsp:txXfrm>
        <a:off x="3765289" y="2670596"/>
        <a:ext cx="3633517" cy="1658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57444-3C7C-42FF-AB9F-6E3565CF26DC}" type="datetimeFigureOut">
              <a:rPr lang="en-US" smtClean="0"/>
              <a:t>24-Jun-19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33F54-B974-4D77-8BCD-86E3197F4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4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6758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8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6758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sp>
        <p:nvSpPr>
          <p:cNvPr id="6759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59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759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AD58A1E-F981-944B-93E4-206B61A6FB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1709B-19DE-F546-A1AF-9BA1DDA77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8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03503-C7C4-DA4F-81D5-5C02F69D9B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1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11796-B089-DE49-9B97-475DEBDE59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8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52F3C-40EA-E94C-B271-F2B331629A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4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61BFE-E6A0-E544-8289-775ECE035A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7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514AF-0CA9-214C-AF33-671FF492C2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1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07D56-0DF3-C840-8ECF-09596BE782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4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94313-A80E-4B46-B248-A4EB4D8627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8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83A37-5992-0044-B822-8C5B7A7DC3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6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B65A44-43D5-6449-A470-E9628F1E4A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656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6656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6656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6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656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656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657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F8CD43-A83F-074D-9E23-365C5BCCFD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25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charset="0"/>
        <a:buChar char="¡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19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¡"/>
        <a:defRPr sz="1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85838"/>
            <a:ext cx="7920038" cy="1528762"/>
          </a:xfrm>
        </p:spPr>
        <p:txBody>
          <a:bodyPr/>
          <a:lstStyle/>
          <a:p>
            <a:pPr algn="ctr"/>
            <a:r>
              <a:rPr lang="ka-GE" sz="3200" dirty="0" smtClean="0"/>
              <a:t>შრომისა და დასაქმების პოლიტიკის დეპარტამენტი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763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dirty="0" smtClean="0"/>
              <a:t>სამოქმედო გეგმები/ანგარიშგება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4626"/>
            <a:ext cx="8458200" cy="449738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ka-GE" sz="3200" dirty="0"/>
          </a:p>
          <a:p>
            <a:pPr marL="0" indent="0" algn="just">
              <a:spcBef>
                <a:spcPts val="0"/>
              </a:spcBef>
              <a:buNone/>
            </a:pPr>
            <a:endParaRPr lang="ka-GE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ka-GE" sz="2000" dirty="0" smtClean="0"/>
              <a:t>საერთაშორისო </a:t>
            </a:r>
            <a:r>
              <a:rPr lang="ka-GE" sz="2000" dirty="0"/>
              <a:t>კონვენციების, რეკომენდაციების, შეთანხმებების შესრულების </a:t>
            </a:r>
            <a:r>
              <a:rPr lang="ka-GE" sz="2000" dirty="0" smtClean="0"/>
              <a:t>მონიტორინგი/ანგარიშგება (</a:t>
            </a:r>
            <a:r>
              <a:rPr lang="en-US" sz="2000" dirty="0" smtClean="0"/>
              <a:t>ILO, </a:t>
            </a:r>
            <a:r>
              <a:rPr lang="ka-GE" sz="2000" dirty="0" smtClean="0"/>
              <a:t>ევროპის სოციალური ქარტია, </a:t>
            </a:r>
            <a:r>
              <a:rPr lang="en-US" sz="2000" dirty="0" smtClean="0"/>
              <a:t>AA, </a:t>
            </a:r>
            <a:r>
              <a:rPr lang="en-US" sz="2000" dirty="0"/>
              <a:t>DCFTA, </a:t>
            </a:r>
            <a:r>
              <a:rPr lang="en-US" sz="2000" dirty="0" smtClean="0"/>
              <a:t>UPR, </a:t>
            </a:r>
            <a:r>
              <a:rPr lang="ka-GE" sz="2000" dirty="0" smtClean="0"/>
              <a:t>და სხვ.);</a:t>
            </a:r>
          </a:p>
          <a:p>
            <a:pPr marL="0" indent="0" algn="just">
              <a:spcBef>
                <a:spcPts val="0"/>
              </a:spcBef>
              <a:buNone/>
            </a:pPr>
            <a:endParaRPr lang="ka-GE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ka-GE" sz="2000" dirty="0" smtClean="0"/>
              <a:t>კომპეტენციების ფარგლებში მოქმედი ეროვნული სტრატეგიების საფუძველზე სამოქმედო გეგმების შემუშავება/მონიტორინგი/ანგარიშგება (</a:t>
            </a:r>
            <a:r>
              <a:rPr lang="en-US" sz="2000" dirty="0" err="1" smtClean="0"/>
              <a:t>ადამიანის</a:t>
            </a:r>
            <a:r>
              <a:rPr lang="en-US" sz="2000" dirty="0" smtClean="0"/>
              <a:t> </a:t>
            </a:r>
            <a:r>
              <a:rPr lang="en-US" sz="2000" dirty="0" err="1"/>
              <a:t>უფლებათა</a:t>
            </a:r>
            <a:r>
              <a:rPr lang="en-US" sz="2000" dirty="0"/>
              <a:t> </a:t>
            </a:r>
            <a:r>
              <a:rPr lang="en-US" sz="2000" dirty="0" err="1"/>
              <a:t>დაცვის</a:t>
            </a:r>
            <a:r>
              <a:rPr lang="ka-GE" sz="2000" dirty="0"/>
              <a:t> სამოქმედო გეგმა </a:t>
            </a:r>
            <a:r>
              <a:rPr lang="ka-GE" sz="2000" dirty="0" smtClean="0"/>
              <a:t>და სხვ.)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7372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228600"/>
            <a:ext cx="8077200" cy="1143000"/>
          </a:xfrm>
        </p:spPr>
        <p:txBody>
          <a:bodyPr/>
          <a:lstStyle/>
          <a:p>
            <a:r>
              <a:rPr lang="ka-GE" dirty="0" smtClean="0"/>
              <a:t>2018-2019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7213"/>
            <a:ext cx="7921625" cy="4114800"/>
          </a:xfrm>
        </p:spPr>
        <p:txBody>
          <a:bodyPr/>
          <a:lstStyle/>
          <a:p>
            <a:pPr marL="0" indent="0" algn="just">
              <a:buNone/>
            </a:pPr>
            <a:r>
              <a:rPr lang="ka-GE" sz="1800" dirty="0" smtClean="0"/>
              <a:t>2019 წლის 19 თებერვალს შევიდა ცვლილებები შრომის კანონმდებლობაში შრომით </a:t>
            </a:r>
            <a:r>
              <a:rPr lang="ka-GE" sz="1800" dirty="0"/>
              <a:t>და წინასახელშეკრულებო ურთიერთობებში, განათლების</a:t>
            </a:r>
            <a:r>
              <a:rPr lang="ka-GE" sz="1800" dirty="0" smtClean="0"/>
              <a:t>, სოციალური </a:t>
            </a:r>
            <a:r>
              <a:rPr lang="ka-GE" sz="1800" dirty="0"/>
              <a:t>დაცვისა და ჯანმრთელობის დაცვის სფეროებში და </a:t>
            </a:r>
            <a:r>
              <a:rPr lang="ka-GE" sz="1800" dirty="0" smtClean="0"/>
              <a:t>სხვ. პირთა </a:t>
            </a:r>
            <a:r>
              <a:rPr lang="ka-GE" sz="1800" dirty="0"/>
              <a:t>თანასწორუფლებიანობის პრინციპის დაცვის </a:t>
            </a:r>
            <a:r>
              <a:rPr lang="ka-GE" sz="1800" dirty="0" smtClean="0"/>
              <a:t>უზრუნველსაყოფად.</a:t>
            </a:r>
            <a:endParaRPr lang="ka-GE" sz="1600" dirty="0"/>
          </a:p>
          <a:p>
            <a:pPr marL="0" indent="0" algn="just">
              <a:buNone/>
            </a:pPr>
            <a:endParaRPr lang="ka-GE" sz="1800" dirty="0" smtClean="0"/>
          </a:p>
          <a:p>
            <a:pPr marL="0" indent="0" algn="just">
              <a:buNone/>
            </a:pPr>
            <a:r>
              <a:rPr lang="ka-GE" sz="1800" dirty="0" smtClean="0"/>
              <a:t>ცვლილებების პაკეტი </a:t>
            </a:r>
            <a:r>
              <a:rPr lang="ka-GE" sz="1800" dirty="0"/>
              <a:t>მოიცავს შემდეგ  საკანონმდებლო აქტებს</a:t>
            </a:r>
            <a:r>
              <a:rPr lang="ka-GE" sz="1800" dirty="0" smtClean="0"/>
              <a:t>:</a:t>
            </a:r>
          </a:p>
          <a:p>
            <a:pPr marL="0" indent="0">
              <a:buNone/>
            </a:pPr>
            <a:endParaRPr lang="en-US" sz="1800" dirty="0"/>
          </a:p>
          <a:p>
            <a:pPr lvl="1"/>
            <a:r>
              <a:rPr lang="ka-GE" sz="1400" dirty="0"/>
              <a:t>საქართველოს ორგანული კანონი „საქართველოს შრომის კოდექსი“;</a:t>
            </a:r>
            <a:endParaRPr lang="en-US" sz="1400" dirty="0"/>
          </a:p>
          <a:p>
            <a:pPr lvl="1"/>
            <a:r>
              <a:rPr lang="ka-GE" sz="1400" dirty="0"/>
              <a:t>საქართველოს კანონი „დისკრიმინაციის ყველა ფორმის აღმოფხვრის შესახებ“;</a:t>
            </a:r>
            <a:endParaRPr lang="en-US" sz="1400" dirty="0"/>
          </a:p>
          <a:p>
            <a:pPr lvl="1"/>
            <a:r>
              <a:rPr lang="ka-GE" sz="1400" dirty="0"/>
              <a:t>საქართველოს კანონი „საჯარო სამსახურის შესახებ“;</a:t>
            </a:r>
            <a:endParaRPr lang="en-US" sz="1400" dirty="0"/>
          </a:p>
          <a:p>
            <a:pPr lvl="1"/>
            <a:r>
              <a:rPr lang="ka-GE" sz="1400" dirty="0"/>
              <a:t>საქართველოს კანონი „გენდერული თანასწორობის </a:t>
            </a:r>
            <a:r>
              <a:rPr lang="ka-GE" sz="1400" dirty="0" smtClean="0"/>
              <a:t>შესახებ“.</a:t>
            </a:r>
          </a:p>
          <a:p>
            <a:pPr lvl="1"/>
            <a:endParaRPr lang="ka-GE" sz="14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9083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2018-2019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a-GE" sz="1800" dirty="0"/>
              <a:t>2018 წელს შემუშავდა და </a:t>
            </a:r>
            <a:r>
              <a:rPr lang="ka-GE" sz="1800" dirty="0" smtClean="0"/>
              <a:t>დამტკიცდა </a:t>
            </a:r>
            <a:r>
              <a:rPr lang="ka-GE" sz="1800" dirty="0"/>
              <a:t>სამმხრივი კომისიის საქმიანობის 2018-2019 წლების სამოქმედო </a:t>
            </a:r>
            <a:r>
              <a:rPr lang="ka-GE" sz="1800" dirty="0" smtClean="0"/>
              <a:t>გეგმა;</a:t>
            </a:r>
          </a:p>
          <a:p>
            <a:pPr algn="just"/>
            <a:endParaRPr lang="ka-GE" sz="1800" dirty="0"/>
          </a:p>
          <a:p>
            <a:pPr algn="just"/>
            <a:r>
              <a:rPr lang="ka-GE" sz="1800" dirty="0"/>
              <a:t>შეიქმნა აჭარის ავტონომიური რესპუბლიკის სოციალური პარტნიორობის სამმხრივი კომისია (აპრილი, 2018</a:t>
            </a:r>
            <a:r>
              <a:rPr lang="ka-GE" sz="1800" dirty="0" smtClean="0"/>
              <a:t>);</a:t>
            </a:r>
          </a:p>
          <a:p>
            <a:pPr algn="just"/>
            <a:endParaRPr lang="ka-GE" sz="1800" dirty="0"/>
          </a:p>
          <a:p>
            <a:pPr algn="just"/>
            <a:r>
              <a:rPr lang="ka-GE" sz="1800" dirty="0"/>
              <a:t>2018 წელს ჩატარდა სამმხრივი კომისიის 2 სხდომა;</a:t>
            </a:r>
          </a:p>
          <a:p>
            <a:pPr marL="0" indent="0" algn="just">
              <a:buNone/>
            </a:pPr>
            <a:endParaRPr lang="ka-GE" sz="1800" dirty="0"/>
          </a:p>
          <a:p>
            <a:pPr algn="just"/>
            <a:r>
              <a:rPr lang="en-US" sz="1800" dirty="0" smtClean="0"/>
              <a:t>2018 </a:t>
            </a:r>
            <a:r>
              <a:rPr lang="en-US" sz="1800" dirty="0" err="1"/>
              <a:t>წლის</a:t>
            </a:r>
            <a:r>
              <a:rPr lang="en-US" sz="1800" dirty="0"/>
              <a:t> </a:t>
            </a:r>
            <a:r>
              <a:rPr lang="en-US" sz="1800" dirty="0" err="1"/>
              <a:t>განმავლობაში</a:t>
            </a:r>
            <a:r>
              <a:rPr lang="en-US" sz="1800" dirty="0"/>
              <a:t> </a:t>
            </a:r>
            <a:r>
              <a:rPr lang="en-US" sz="1800" dirty="0" err="1"/>
              <a:t>ადგილი</a:t>
            </a:r>
            <a:r>
              <a:rPr lang="en-US" sz="1800" dirty="0"/>
              <a:t> </a:t>
            </a:r>
            <a:r>
              <a:rPr lang="en-US" sz="1800" dirty="0" err="1"/>
              <a:t>ჰქონდა</a:t>
            </a:r>
            <a:r>
              <a:rPr lang="en-US" sz="1800" dirty="0"/>
              <a:t> 6 </a:t>
            </a:r>
            <a:r>
              <a:rPr lang="en-US" sz="1800" dirty="0" err="1"/>
              <a:t>მომართვას</a:t>
            </a:r>
            <a:r>
              <a:rPr lang="en-US" sz="1800" dirty="0"/>
              <a:t> </a:t>
            </a:r>
            <a:r>
              <a:rPr lang="en-US" sz="1800" dirty="0" err="1"/>
              <a:t>შრომითი</a:t>
            </a:r>
            <a:r>
              <a:rPr lang="en-US" sz="1800" dirty="0"/>
              <a:t> </a:t>
            </a:r>
            <a:r>
              <a:rPr lang="en-US" sz="1800" dirty="0" err="1"/>
              <a:t>მედიატორის</a:t>
            </a:r>
            <a:r>
              <a:rPr lang="en-US" sz="1800" dirty="0"/>
              <a:t> </a:t>
            </a:r>
            <a:r>
              <a:rPr lang="en-US" sz="1800" dirty="0" err="1"/>
              <a:t>დანიშვნის</a:t>
            </a:r>
            <a:r>
              <a:rPr lang="en-US" sz="1800" dirty="0"/>
              <a:t> </a:t>
            </a:r>
            <a:r>
              <a:rPr lang="en-US" sz="1800" dirty="0" err="1"/>
              <a:t>შესახებ</a:t>
            </a:r>
            <a:r>
              <a:rPr lang="en-US" sz="1800" dirty="0"/>
              <a:t>. </a:t>
            </a:r>
            <a:r>
              <a:rPr lang="ka-GE" sz="1800" dirty="0"/>
              <a:t>5  </a:t>
            </a:r>
            <a:r>
              <a:rPr lang="en-US" sz="1800" dirty="0" err="1"/>
              <a:t>მათგანზე</a:t>
            </a:r>
            <a:r>
              <a:rPr lang="en-US" sz="1800" dirty="0"/>
              <a:t> </a:t>
            </a:r>
            <a:r>
              <a:rPr lang="en-US" sz="1800" dirty="0" err="1"/>
              <a:t>დაინიშნა</a:t>
            </a:r>
            <a:r>
              <a:rPr lang="en-US" sz="1800" dirty="0"/>
              <a:t> </a:t>
            </a:r>
            <a:r>
              <a:rPr lang="en-US" sz="1800" dirty="0" err="1"/>
              <a:t>მედიატორი</a:t>
            </a:r>
            <a:r>
              <a:rPr lang="ka-GE" sz="1800" dirty="0"/>
              <a:t>, ხოლო ერთ დავაზე მოდერატორი</a:t>
            </a:r>
            <a:r>
              <a:rPr lang="en-US" sz="1800" dirty="0"/>
              <a:t>.  3 </a:t>
            </a:r>
            <a:r>
              <a:rPr lang="en-US" sz="1800" dirty="0" err="1"/>
              <a:t>დავა</a:t>
            </a:r>
            <a:r>
              <a:rPr lang="en-US" sz="1800" dirty="0"/>
              <a:t> </a:t>
            </a:r>
            <a:r>
              <a:rPr lang="en-US" sz="1800" dirty="0" err="1"/>
              <a:t>დასრულდა</a:t>
            </a:r>
            <a:r>
              <a:rPr lang="en-US" sz="1800" dirty="0"/>
              <a:t> </a:t>
            </a:r>
            <a:r>
              <a:rPr lang="en-US" sz="1800" dirty="0" err="1" smtClean="0"/>
              <a:t>შეთან</a:t>
            </a:r>
            <a:r>
              <a:rPr lang="ka-GE" sz="1800" dirty="0" smtClean="0"/>
              <a:t>ხმ</a:t>
            </a:r>
            <a:r>
              <a:rPr lang="en-US" sz="1800" dirty="0" err="1" smtClean="0"/>
              <a:t>ებით</a:t>
            </a:r>
            <a:r>
              <a:rPr lang="en-US" sz="1800" dirty="0"/>
              <a:t>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74162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/>
              <a:t> </a:t>
            </a:r>
            <a:r>
              <a:rPr lang="ka-GE" sz="2000" dirty="0"/>
              <a:t>დასაქმების ხელშეწყობის </a:t>
            </a:r>
            <a:r>
              <a:rPr lang="ka-GE" sz="2000" dirty="0" smtClean="0"/>
              <a:t>სამმართველო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7213"/>
            <a:ext cx="8382000" cy="4114800"/>
          </a:xfrm>
        </p:spPr>
        <p:txBody>
          <a:bodyPr/>
          <a:lstStyle/>
          <a:p>
            <a:pPr algn="just"/>
            <a:endParaRPr lang="ka-GE" sz="2400" dirty="0" smtClean="0"/>
          </a:p>
          <a:p>
            <a:pPr algn="just"/>
            <a:r>
              <a:rPr lang="ka-GE" sz="2000" dirty="0" smtClean="0"/>
              <a:t>დასაქმების </a:t>
            </a:r>
            <a:r>
              <a:rPr lang="ka-GE" sz="2000" dirty="0"/>
              <a:t>სფეროში კანონშემოქმედებითი საქმიანობა და შესაბამისი წინადადებების </a:t>
            </a:r>
            <a:r>
              <a:rPr lang="ka-GE" sz="2000" dirty="0" smtClean="0"/>
              <a:t>მომზადება;</a:t>
            </a:r>
          </a:p>
          <a:p>
            <a:pPr algn="just"/>
            <a:endParaRPr lang="en-US" sz="2000" dirty="0"/>
          </a:p>
          <a:p>
            <a:pPr algn="just"/>
            <a:r>
              <a:rPr lang="ka-GE" sz="2000" dirty="0" smtClean="0"/>
              <a:t>შრომის ბაზრის განვითარების ხელშეწყობა - შრომის ბაზრის აქტიური პოლიტიკა;</a:t>
            </a:r>
          </a:p>
          <a:p>
            <a:pPr algn="just"/>
            <a:endParaRPr lang="en-US" sz="2000" dirty="0" smtClean="0"/>
          </a:p>
          <a:p>
            <a:pPr algn="just"/>
            <a:r>
              <a:rPr lang="ka-GE" sz="2000" dirty="0" smtClean="0"/>
              <a:t>არასამხედრო </a:t>
            </a:r>
            <a:r>
              <a:rPr lang="ka-GE" sz="2000" dirty="0"/>
              <a:t>ალტერნატიული შრომითი </a:t>
            </a:r>
            <a:r>
              <a:rPr lang="ka-GE" sz="2000" dirty="0" smtClean="0"/>
              <a:t>სამსახური.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927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000" dirty="0"/>
              <a:t>დასაქმების სფეროში კანონშემოქმედებითი საქმიანობა და შესაბამისი წინადადებების მომზადება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012" y="1827213"/>
            <a:ext cx="7545387" cy="3887787"/>
          </a:xfrm>
        </p:spPr>
        <p:txBody>
          <a:bodyPr/>
          <a:lstStyle/>
          <a:p>
            <a:pPr marL="0" indent="0" algn="just">
              <a:buNone/>
            </a:pPr>
            <a:endParaRPr lang="ka-GE" sz="2000" dirty="0" smtClean="0"/>
          </a:p>
          <a:p>
            <a:pPr marL="0" indent="0" algn="just">
              <a:buNone/>
            </a:pPr>
            <a:endParaRPr lang="ka-GE" sz="2000" dirty="0"/>
          </a:p>
          <a:p>
            <a:pPr marL="0" indent="0" algn="just">
              <a:buNone/>
            </a:pPr>
            <a:r>
              <a:rPr lang="ka-GE" sz="2000" dirty="0" smtClean="0"/>
              <a:t>დასაქმების </a:t>
            </a:r>
            <a:r>
              <a:rPr lang="ka-GE" sz="2000" dirty="0"/>
              <a:t>სფეროში მოქმედი რეგულაციების </a:t>
            </a:r>
            <a:r>
              <a:rPr lang="ka-GE" sz="2000" dirty="0" smtClean="0"/>
              <a:t>სტანდარტებთან </a:t>
            </a:r>
            <a:r>
              <a:rPr lang="ka-GE" sz="2000" dirty="0"/>
              <a:t>შესაბამისობაში </a:t>
            </a:r>
            <a:r>
              <a:rPr lang="ka-GE" sz="2000" dirty="0" smtClean="0"/>
              <a:t>მოყვანის მიზნით,მოწინავე </a:t>
            </a:r>
            <a:r>
              <a:rPr lang="ka-GE" sz="2000" dirty="0"/>
              <a:t>გამოცდილების ქვეყნების კანონმდებლობის შესწავლა და საქართველოს საკანონმდებლო ჩარჩოების შესაქმნელად </a:t>
            </a:r>
            <a:r>
              <a:rPr lang="ka-GE" sz="2000" dirty="0" smtClean="0"/>
              <a:t>შესაბამისი წინადადებების მომზადება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50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2400" dirty="0"/>
              <a:t>შრომის ბაზრის განვითარების ხელშეწყობა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ka-GE" sz="2000" dirty="0"/>
              <a:t>შრომის ბაზრის აქტიური პოლიტიკის შემუშავება - სახელმწიფო </a:t>
            </a:r>
            <a:r>
              <a:rPr lang="ka-GE" sz="2000" dirty="0" smtClean="0"/>
              <a:t>პროგრამები (მიმდინარეობის მონიტორინგი):</a:t>
            </a:r>
          </a:p>
          <a:p>
            <a:pPr marL="0" indent="0">
              <a:buNone/>
            </a:pPr>
            <a:endParaRPr lang="ka-GE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 smtClean="0"/>
              <a:t>დასაქმების</a:t>
            </a:r>
            <a:r>
              <a:rPr lang="en-US" sz="2000" dirty="0" smtClean="0"/>
              <a:t> </a:t>
            </a:r>
            <a:r>
              <a:rPr lang="en-US" sz="2000" dirty="0" err="1"/>
              <a:t>ხელშეწყობის</a:t>
            </a:r>
            <a:r>
              <a:rPr lang="en-US" sz="2000" dirty="0"/>
              <a:t> </a:t>
            </a:r>
            <a:r>
              <a:rPr lang="en-US" sz="2000" dirty="0" err="1"/>
              <a:t>მომსახურებათა</a:t>
            </a:r>
            <a:r>
              <a:rPr lang="en-US" sz="2000" dirty="0"/>
              <a:t> </a:t>
            </a:r>
            <a:r>
              <a:rPr lang="en-US" sz="2000" dirty="0" err="1"/>
              <a:t>განვითარების</a:t>
            </a:r>
            <a:r>
              <a:rPr lang="en-US" sz="2000" dirty="0"/>
              <a:t> </a:t>
            </a:r>
            <a:r>
              <a:rPr lang="en-US" sz="2000" dirty="0" err="1" smtClean="0"/>
              <a:t>პროგრამა</a:t>
            </a:r>
            <a:r>
              <a:rPr lang="ka-GE" sz="2000" dirty="0" smtClean="0"/>
              <a:t>;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457200" indent="-457200" algn="just">
              <a:buFont typeface="+mj-lt"/>
              <a:buAutoNum type="arabicPeriod"/>
            </a:pPr>
            <a:r>
              <a:rPr lang="ka-GE" sz="2000" dirty="0" smtClean="0"/>
              <a:t>სამუშაოს </a:t>
            </a:r>
            <a:r>
              <a:rPr lang="ka-GE" sz="2000" dirty="0"/>
              <a:t>მაძიებელთა პროფესიული მომზადება-გადამზადებისა და კვალიფიკაციის ამაღლების სახელმწიფო პროგრამა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883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76200"/>
            <a:ext cx="7313612" cy="1751013"/>
          </a:xfrm>
        </p:spPr>
        <p:txBody>
          <a:bodyPr/>
          <a:lstStyle/>
          <a:p>
            <a:pPr algn="ctr"/>
            <a:r>
              <a:rPr lang="ka-GE" sz="2800" dirty="0"/>
              <a:t>არასამხედრო ალტერნატიული შრომითი სამსახური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sz="1800" dirty="0" smtClean="0"/>
          </a:p>
          <a:p>
            <a:pPr algn="just"/>
            <a:r>
              <a:rPr lang="ka-GE" sz="1800" dirty="0" smtClean="0"/>
              <a:t>არასამხედრო </a:t>
            </a:r>
            <a:r>
              <a:rPr lang="ka-GE" sz="1800" dirty="0"/>
              <a:t>ალტერნატიული შრომითი სამსახურის გამართული ფუნქციონირების </a:t>
            </a:r>
            <a:r>
              <a:rPr lang="ka-GE" sz="1800" dirty="0" smtClean="0"/>
              <a:t>უზრუნველყოფა;</a:t>
            </a:r>
          </a:p>
          <a:p>
            <a:endParaRPr lang="ka-GE" sz="1800" dirty="0" smtClean="0"/>
          </a:p>
          <a:p>
            <a:pPr algn="just"/>
            <a:r>
              <a:rPr lang="ka-GE" sz="1800" dirty="0"/>
              <a:t>გაწვეულ მოქალაქეთა შრომითი საქმიანობის პროცესის </a:t>
            </a:r>
            <a:r>
              <a:rPr lang="ka-GE" sz="1800" dirty="0" smtClean="0"/>
              <a:t>ორგანიზება;</a:t>
            </a:r>
          </a:p>
          <a:p>
            <a:endParaRPr lang="ka-GE" sz="1800" dirty="0" smtClean="0"/>
          </a:p>
          <a:p>
            <a:pPr algn="just"/>
            <a:r>
              <a:rPr lang="ka-GE" sz="1800" dirty="0"/>
              <a:t>განხორციელებულ სამუშაოებთან დაკავშირებით ანგარიშების </a:t>
            </a:r>
            <a:r>
              <a:rPr lang="ka-GE" sz="1800" dirty="0" smtClean="0"/>
              <a:t>მომზადება.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73868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dirty="0" smtClean="0"/>
              <a:t>2018-2019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sz="2000" dirty="0" smtClean="0"/>
          </a:p>
          <a:p>
            <a:pPr algn="just"/>
            <a:r>
              <a:rPr lang="ka-GE" sz="2000" dirty="0" smtClean="0"/>
              <a:t>დასრულდა 2018 წლის სახელმწიფო პროგრამების განხორციელება;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r>
              <a:rPr lang="ka-GE" sz="2000" dirty="0" smtClean="0"/>
              <a:t>დამტკიცდა 2019 წლის პროგრამები</a:t>
            </a:r>
            <a:r>
              <a:rPr lang="en-US" sz="2000" dirty="0" smtClean="0"/>
              <a:t> </a:t>
            </a:r>
            <a:r>
              <a:rPr lang="ka-GE" sz="2000" dirty="0" smtClean="0"/>
              <a:t>და მათგან გამომდინარე კანონქვემდებარე აქტები;</a:t>
            </a:r>
          </a:p>
          <a:p>
            <a:endParaRPr lang="ka-GE" sz="2000" dirty="0" smtClean="0"/>
          </a:p>
          <a:p>
            <a:r>
              <a:rPr lang="ka-GE" sz="2000" dirty="0" smtClean="0"/>
              <a:t>2018 </a:t>
            </a:r>
            <a:r>
              <a:rPr lang="ka-GE" sz="2000" dirty="0"/>
              <a:t>წელს </a:t>
            </a:r>
            <a:r>
              <a:rPr lang="ka-GE" sz="2000" dirty="0" smtClean="0"/>
              <a:t>გაწვეულია  </a:t>
            </a:r>
            <a:r>
              <a:rPr lang="ka-GE" sz="2000" dirty="0"/>
              <a:t>338 </a:t>
            </a:r>
            <a:r>
              <a:rPr lang="ka-GE" sz="2000" dirty="0" smtClean="0"/>
              <a:t>წვევამდელი.</a:t>
            </a:r>
            <a:endParaRPr lang="en-US" sz="20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797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dirty="0" smtClean="0"/>
              <a:t>მიმდინარე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ka-GE" sz="2000" dirty="0" smtClean="0"/>
          </a:p>
          <a:p>
            <a:pPr algn="just"/>
            <a:r>
              <a:rPr lang="ka-GE" sz="2000" dirty="0" smtClean="0"/>
              <a:t>საქართველოს </a:t>
            </a:r>
            <a:r>
              <a:rPr lang="ka-GE" sz="2000" dirty="0"/>
              <a:t>შრომისა და დასაქმების პოლიტიკის 2019-2023 წლების </a:t>
            </a:r>
            <a:r>
              <a:rPr lang="ka-GE" sz="2000" dirty="0" smtClean="0"/>
              <a:t>ეროვნული სტრატეგია; </a:t>
            </a:r>
          </a:p>
          <a:p>
            <a:pPr algn="just"/>
            <a:endParaRPr lang="en-US" sz="2000" dirty="0" smtClean="0"/>
          </a:p>
          <a:p>
            <a:pPr algn="just"/>
            <a:r>
              <a:rPr lang="ka-GE" sz="2000" dirty="0" smtClean="0"/>
              <a:t>დასაქმების სერვისების შესახებ აქტის პროექტი; </a:t>
            </a:r>
          </a:p>
          <a:p>
            <a:pPr algn="just"/>
            <a:endParaRPr lang="ka-GE" sz="2000" dirty="0" smtClean="0"/>
          </a:p>
          <a:p>
            <a:pPr algn="just"/>
            <a:r>
              <a:rPr lang="ka-GE" sz="2000" dirty="0" smtClean="0"/>
              <a:t>დასაქმების </a:t>
            </a:r>
            <a:r>
              <a:rPr lang="ka-GE" sz="2000" dirty="0"/>
              <a:t>ხელშეწყობის </a:t>
            </a:r>
            <a:r>
              <a:rPr lang="ka-GE" sz="2000" dirty="0" smtClean="0"/>
              <a:t>ახალი საჯარო სამართლის იურიდიული პირი - რეორგანიზაცია; </a:t>
            </a:r>
          </a:p>
          <a:p>
            <a:pPr algn="just"/>
            <a:endParaRPr lang="ka-GE" sz="2000" dirty="0" smtClean="0"/>
          </a:p>
          <a:p>
            <a:pPr algn="just"/>
            <a:r>
              <a:rPr lang="ka-GE" sz="2000" dirty="0" smtClean="0"/>
              <a:t>ანგარიშები </a:t>
            </a:r>
            <a:r>
              <a:rPr lang="en-US" sz="2000" dirty="0" smtClean="0"/>
              <a:t>ILO</a:t>
            </a:r>
            <a:r>
              <a:rPr lang="ka-GE" sz="2000" dirty="0" smtClean="0"/>
              <a:t>-ს კონვენციების და ევროპის სოციალური ქარტიის შესრულების </a:t>
            </a:r>
            <a:r>
              <a:rPr lang="ka-GE" sz="2000" dirty="0" smtClean="0"/>
              <a:t>თაობაზე.</a:t>
            </a:r>
            <a:endParaRPr lang="ka-GE" sz="2000" dirty="0" smtClean="0"/>
          </a:p>
          <a:p>
            <a:endParaRPr lang="ka-GE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49148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dirty="0" smtClean="0"/>
              <a:t>სტრუქტურა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802579"/>
              </p:ext>
            </p:extLst>
          </p:nvPr>
        </p:nvGraphicFramePr>
        <p:xfrm>
          <a:off x="1370013" y="1827212"/>
          <a:ext cx="7469186" cy="4421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70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000" dirty="0"/>
              <a:t>შრომისა და </a:t>
            </a:r>
            <a:r>
              <a:rPr lang="ka-GE" sz="2000" dirty="0" smtClean="0"/>
              <a:t>დასაქმების პოლიტიკის  </a:t>
            </a:r>
            <a:r>
              <a:rPr lang="ka-GE" sz="2000" dirty="0"/>
              <a:t>დეპარტამენტის ძირითადი ამოცანები და </a:t>
            </a:r>
            <a:r>
              <a:rPr lang="ka-GE" sz="2000" dirty="0" smtClean="0"/>
              <a:t>კომპეტენცია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a-GE" sz="1800" dirty="0"/>
              <a:t>შრომით კანონმდებლობაში ცვლილებების შეტანის მიზნით წინადადებების შემუშავება და შესაბამისი ნორმატიული აქტების პროექტების </a:t>
            </a:r>
            <a:r>
              <a:rPr lang="ka-GE" sz="1800" dirty="0" smtClean="0"/>
              <a:t>მომზადება</a:t>
            </a:r>
            <a:r>
              <a:rPr lang="en-US" sz="1800" dirty="0" smtClean="0"/>
              <a:t>;</a:t>
            </a:r>
          </a:p>
          <a:p>
            <a:pPr algn="just"/>
            <a:r>
              <a:rPr lang="ka-GE" sz="1800" dirty="0"/>
              <a:t>შრომის სფეროში სოციალური დიალოგისა და სოციალური პარტნიორობის </a:t>
            </a:r>
            <a:r>
              <a:rPr lang="ka-GE" sz="1800" dirty="0" smtClean="0"/>
              <a:t>მხარდაჭერა</a:t>
            </a:r>
            <a:r>
              <a:rPr lang="en-US" sz="1800" dirty="0" smtClean="0"/>
              <a:t>;</a:t>
            </a:r>
          </a:p>
          <a:p>
            <a:pPr algn="just"/>
            <a:r>
              <a:rPr lang="ka-GE" sz="1800" dirty="0"/>
              <a:t>კოლექტიური შრომითი დავების რეგულირებისთვის, სოციალურ პარტნიორებთან ერთად, მედიატორის ფუნქციების </a:t>
            </a:r>
            <a:r>
              <a:rPr lang="ka-GE" sz="1800" dirty="0" smtClean="0"/>
              <a:t>შესრულება</a:t>
            </a:r>
            <a:r>
              <a:rPr lang="en-US" sz="1800" dirty="0" smtClean="0"/>
              <a:t>;</a:t>
            </a:r>
          </a:p>
          <a:p>
            <a:pPr algn="just"/>
            <a:r>
              <a:rPr lang="ka-GE" sz="1800" dirty="0"/>
              <a:t>შრომის ბაზრის ინფრასტრუქტურის (პროფორიენტაცია, პროფკონსულტირება, დასაქმებაში დახმარება) განვითარების </a:t>
            </a:r>
            <a:r>
              <a:rPr lang="ka-GE" sz="1800" dirty="0" smtClean="0"/>
              <a:t>მხარდაჭერა</a:t>
            </a:r>
            <a:r>
              <a:rPr lang="en-US" sz="1800" dirty="0" smtClean="0"/>
              <a:t>;</a:t>
            </a:r>
          </a:p>
          <a:p>
            <a:pPr algn="just"/>
            <a:r>
              <a:rPr lang="ka-GE" sz="1800" dirty="0" smtClean="0"/>
              <a:t>არასამხედრო, ალტერნატიული შრომითი სამსახური;</a:t>
            </a:r>
          </a:p>
          <a:p>
            <a:pPr algn="just"/>
            <a:r>
              <a:rPr lang="ka-GE" sz="1800" dirty="0" smtClean="0"/>
              <a:t>საერთაშორისო და არასამთავრობო ორგანიზაციებთან თანამშრომლობა და სხვ.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53891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dirty="0"/>
              <a:t>შრომითი ურთიერთობებისა და სოციალური პარტნიორობის სამმართველო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7212"/>
            <a:ext cx="7921625" cy="4649787"/>
          </a:xfrm>
        </p:spPr>
        <p:txBody>
          <a:bodyPr/>
          <a:lstStyle/>
          <a:p>
            <a:pPr algn="just">
              <a:spcBef>
                <a:spcPts val="0"/>
              </a:spcBef>
            </a:pPr>
            <a:endParaRPr lang="ka-GE" sz="2000" dirty="0" smtClean="0"/>
          </a:p>
          <a:p>
            <a:pPr algn="just">
              <a:spcBef>
                <a:spcPts val="0"/>
              </a:spcBef>
            </a:pPr>
            <a:endParaRPr lang="ka-GE" sz="2000" dirty="0"/>
          </a:p>
          <a:p>
            <a:pPr algn="just">
              <a:spcBef>
                <a:spcPts val="0"/>
              </a:spcBef>
            </a:pPr>
            <a:r>
              <a:rPr lang="ka-GE" sz="2000" dirty="0" smtClean="0"/>
              <a:t>საკანონმდებლო საქმიანობა;</a:t>
            </a:r>
            <a:endParaRPr lang="en-US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en-US" sz="2000" dirty="0"/>
          </a:p>
          <a:p>
            <a:pPr algn="just">
              <a:spcBef>
                <a:spcPts val="0"/>
              </a:spcBef>
            </a:pPr>
            <a:r>
              <a:rPr lang="ka-GE" sz="2000" dirty="0"/>
              <a:t>სოციალური დიალოგი და სოციალური </a:t>
            </a:r>
            <a:r>
              <a:rPr lang="ka-GE" sz="2000" dirty="0" smtClean="0"/>
              <a:t>პარტნიორობის სამმხრივი კომისია;</a:t>
            </a:r>
            <a:endParaRPr lang="en-US" sz="2000" dirty="0" smtClean="0"/>
          </a:p>
          <a:p>
            <a:pPr algn="just">
              <a:spcBef>
                <a:spcPts val="0"/>
              </a:spcBef>
            </a:pPr>
            <a:endParaRPr lang="ka-GE" sz="2000" dirty="0"/>
          </a:p>
          <a:p>
            <a:pPr algn="just">
              <a:spcBef>
                <a:spcPts val="0"/>
              </a:spcBef>
            </a:pPr>
            <a:r>
              <a:rPr lang="ka-GE" sz="2000" dirty="0"/>
              <a:t>კოლექტიური შრომითი დავები (შრომითი მედიაცია</a:t>
            </a:r>
            <a:r>
              <a:rPr lang="ka-GE" sz="2000" dirty="0" smtClean="0"/>
              <a:t>);</a:t>
            </a:r>
            <a:endParaRPr lang="en-US" sz="2000" dirty="0" smtClean="0"/>
          </a:p>
          <a:p>
            <a:pPr algn="just">
              <a:spcBef>
                <a:spcPts val="0"/>
              </a:spcBef>
            </a:pPr>
            <a:endParaRPr lang="ka-GE" sz="2000" dirty="0"/>
          </a:p>
          <a:p>
            <a:pPr algn="just">
              <a:spcBef>
                <a:spcPts val="0"/>
              </a:spcBef>
            </a:pPr>
            <a:r>
              <a:rPr lang="ka-GE" sz="2000" dirty="0"/>
              <a:t>საერთაშორისო კონვენციების, რეკომენდაციების, შეთანხმებების შესრულების მონიტორინგი. პერიოდული ანგარიშების </a:t>
            </a:r>
            <a:r>
              <a:rPr lang="ka-GE" sz="2000" dirty="0" smtClean="0"/>
              <a:t>მომზადება/წარდგენა.</a:t>
            </a:r>
            <a:endParaRPr lang="ka-GE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2920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3200" dirty="0"/>
              <a:t>საკანონმდებლო საქმიანობა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ka-GE" sz="2000" dirty="0"/>
              <a:t>საქართველოს შრომის კოდექსის  დებულებების შეფასება, რეკომენდაციების შემუშავება, სოციალურ პარტნიორებთან განხილვა და საჭიროების შემთხვევაში ცვლილებების პაკეტის შემუშავება</a:t>
            </a:r>
            <a:r>
              <a:rPr lang="ka-GE" sz="2000" dirty="0" smtClean="0"/>
              <a:t>;</a:t>
            </a:r>
            <a:endParaRPr lang="en-US" sz="2000" dirty="0" smtClean="0"/>
          </a:p>
          <a:p>
            <a:pPr marL="0" lvl="0" indent="0" algn="just">
              <a:buNone/>
            </a:pPr>
            <a:endParaRPr lang="en-US" sz="2000" dirty="0"/>
          </a:p>
          <a:p>
            <a:pPr lvl="0" algn="just"/>
            <a:r>
              <a:rPr lang="ka-GE" sz="2000" dirty="0"/>
              <a:t>ეროვნული </a:t>
            </a:r>
            <a:r>
              <a:rPr lang="ka-GE" sz="2000" dirty="0" smtClean="0"/>
              <a:t>კანონმდებლობის </a:t>
            </a:r>
            <a:r>
              <a:rPr lang="ka-GE" sz="2000" dirty="0"/>
              <a:t>ეტაპობრივი განახლება/გადასინჯვა ასოცირების შესახებ შეთანხმების  </a:t>
            </a:r>
            <a:r>
              <a:rPr lang="en-US" sz="2000" dirty="0"/>
              <a:t>XXX </a:t>
            </a:r>
            <a:r>
              <a:rPr lang="ka-GE" sz="2000" dirty="0"/>
              <a:t>დანართით </a:t>
            </a:r>
            <a:r>
              <a:rPr lang="ka-GE" sz="2000" dirty="0" smtClean="0"/>
              <a:t>გათვალისწინებული </a:t>
            </a:r>
            <a:r>
              <a:rPr lang="ka-GE" sz="2000" dirty="0"/>
              <a:t>დირექტივების თანახმად განსაზღვრულ </a:t>
            </a:r>
            <a:r>
              <a:rPr lang="ka-GE" sz="2000" dirty="0" smtClean="0"/>
              <a:t>ვადებში</a:t>
            </a:r>
            <a:r>
              <a:rPr lang="en-US" sz="20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5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4"/>
            <a:ext cx="7313612" cy="1222375"/>
          </a:xfrm>
        </p:spPr>
        <p:txBody>
          <a:bodyPr/>
          <a:lstStyle/>
          <a:p>
            <a:pPr algn="ctr"/>
            <a:r>
              <a:rPr lang="ka-GE" sz="2400" dirty="0"/>
              <a:t>სოციალური დიალოგი და სოციალური </a:t>
            </a:r>
            <a:r>
              <a:rPr lang="ka-GE" sz="2400" dirty="0" smtClean="0"/>
              <a:t>პარტნიორობის სამმხრივი კომისია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7213"/>
            <a:ext cx="8153400" cy="4114800"/>
          </a:xfrm>
        </p:spPr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ka-GE" sz="2000" dirty="0" smtClean="0"/>
              <a:t>კომისიის მიზანი:</a:t>
            </a:r>
            <a:endParaRPr lang="en-US" sz="2000" dirty="0" smtClean="0"/>
          </a:p>
          <a:p>
            <a:pPr marL="0" indent="0">
              <a:buNone/>
            </a:pPr>
            <a:endParaRPr lang="ka-GE" sz="2000" dirty="0" smtClean="0"/>
          </a:p>
          <a:p>
            <a:pPr algn="just"/>
            <a:r>
              <a:rPr lang="ka-GE" sz="2000" dirty="0" smtClean="0"/>
              <a:t>შრომით </a:t>
            </a:r>
            <a:r>
              <a:rPr lang="ka-GE" sz="2000" dirty="0"/>
              <a:t>და მის თანმდევ ურთიერთობებში სხვადასხვა საკითხზე წინადადებებისა და რეკომენდაციების </a:t>
            </a:r>
            <a:r>
              <a:rPr lang="ka-GE" sz="2000" dirty="0" smtClean="0"/>
              <a:t>შემუშავება;</a:t>
            </a:r>
          </a:p>
          <a:p>
            <a:pPr marL="0" indent="0" algn="just">
              <a:buNone/>
            </a:pPr>
            <a:endParaRPr lang="ka-GE" sz="2000" dirty="0" smtClean="0"/>
          </a:p>
          <a:p>
            <a:pPr algn="just"/>
            <a:r>
              <a:rPr lang="ka-GE" sz="2000" dirty="0"/>
              <a:t>ქვეყანაში სოციალური პარტნიორობის განვითარების, აგრეთვე დასაქმებულებს, დამსაქმებლებსა და საქართველოს მთავრობას შორის სოციალური დიალოგის წარმართვის ხელშეწყობა ყველა </a:t>
            </a:r>
            <a:r>
              <a:rPr lang="ka-GE" sz="2000" dirty="0" smtClean="0"/>
              <a:t>დონეზე.</a:t>
            </a:r>
            <a:endParaRPr lang="ka-GE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64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dirty="0" smtClean="0"/>
              <a:t>დეპარტამენტი/სამმართველო - სამმხრივი კომისიის სამდივნო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7212"/>
            <a:ext cx="8229600" cy="4725987"/>
          </a:xfrm>
        </p:spPr>
        <p:txBody>
          <a:bodyPr/>
          <a:lstStyle/>
          <a:p>
            <a:r>
              <a:rPr lang="ka-GE" sz="2000" dirty="0" smtClean="0"/>
              <a:t>შეხვედრების ორგანიზება;</a:t>
            </a:r>
          </a:p>
          <a:p>
            <a:pPr marL="0" indent="0">
              <a:buNone/>
            </a:pPr>
            <a:endParaRPr lang="ka-GE" sz="2000" dirty="0" smtClean="0"/>
          </a:p>
          <a:p>
            <a:r>
              <a:rPr lang="ka-GE" sz="2000" dirty="0" smtClean="0"/>
              <a:t>კომისიის სხდომის ოქმის წარმოება;</a:t>
            </a:r>
          </a:p>
          <a:p>
            <a:endParaRPr lang="ka-GE" sz="2000" dirty="0" smtClean="0"/>
          </a:p>
          <a:p>
            <a:r>
              <a:rPr lang="ka-GE" sz="2000" dirty="0" smtClean="0"/>
              <a:t>ექსპერტებისა და სპეციალისტების მოწვევა;</a:t>
            </a:r>
          </a:p>
          <a:p>
            <a:pPr marL="0" indent="0">
              <a:buNone/>
            </a:pPr>
            <a:endParaRPr lang="ka-GE" sz="2000" dirty="0" smtClean="0"/>
          </a:p>
          <a:p>
            <a:r>
              <a:rPr lang="ka-GE" sz="2000" dirty="0" smtClean="0"/>
              <a:t>სხდომის მასალებით უზრუნველყოფა და სხვა ორგანიზაციული საკითხების გადაწყვეტა;</a:t>
            </a:r>
          </a:p>
          <a:p>
            <a:endParaRPr lang="ka-GE" sz="2000" dirty="0" smtClean="0"/>
          </a:p>
          <a:p>
            <a:r>
              <a:rPr lang="ka-GE" sz="2000" dirty="0" smtClean="0"/>
              <a:t>კომისიის ფარგლებში შექმნილი სამუშაო ჯგუფის საქმიანობის მართვა.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8591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152400"/>
            <a:ext cx="7313612" cy="1523999"/>
          </a:xfrm>
        </p:spPr>
        <p:txBody>
          <a:bodyPr/>
          <a:lstStyle/>
          <a:p>
            <a:pPr algn="ctr"/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ka-GE" sz="2800" dirty="0"/>
              <a:t/>
            </a:r>
            <a:br>
              <a:rPr lang="ka-GE" sz="2800" dirty="0"/>
            </a:br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ka-GE" sz="2800" dirty="0" smtClean="0"/>
              <a:t>კოლექტიური </a:t>
            </a:r>
            <a:r>
              <a:rPr lang="ka-GE" sz="2800" dirty="0"/>
              <a:t>შრომითი დავები (შრომითი მედიაცია)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013" y="1827212"/>
            <a:ext cx="7313612" cy="4421187"/>
          </a:xfrm>
        </p:spPr>
        <p:txBody>
          <a:bodyPr/>
          <a:lstStyle/>
          <a:p>
            <a:pPr algn="just"/>
            <a:r>
              <a:rPr lang="ka-GE" sz="2000" dirty="0" smtClean="0"/>
              <a:t>მიზანი:</a:t>
            </a:r>
          </a:p>
          <a:p>
            <a:pPr marL="0" indent="0" algn="just">
              <a:buNone/>
            </a:pPr>
            <a:r>
              <a:rPr lang="ka-GE" sz="2000" dirty="0" smtClean="0"/>
              <a:t>ხელი </a:t>
            </a:r>
            <a:r>
              <a:rPr lang="ka-GE" sz="2000" dirty="0"/>
              <a:t>შეუწყოს შრომითი ურთიერთობების საფუძველზე წარმოშობილი დავების </a:t>
            </a:r>
            <a:r>
              <a:rPr lang="ka-GE" sz="2000" dirty="0" smtClean="0"/>
              <a:t>გადაწყვეტას, რაც საშუალებას </a:t>
            </a:r>
            <a:r>
              <a:rPr lang="ka-GE" sz="2000" dirty="0"/>
              <a:t>მისცემს მოდავე მხარეებს მოკლე დროში და ნაკლები დანახარჯების გარეშე გადაწყვიტონ კოლექტიური შრომითი </a:t>
            </a:r>
            <a:r>
              <a:rPr lang="ka-GE" sz="2000" dirty="0" smtClean="0"/>
              <a:t>დავა</a:t>
            </a:r>
            <a:r>
              <a:rPr lang="ka-GE" sz="2000" dirty="0"/>
              <a:t>;</a:t>
            </a:r>
            <a:endParaRPr lang="ka-GE" sz="2000" dirty="0" smtClean="0"/>
          </a:p>
          <a:p>
            <a:pPr marL="0" indent="0" algn="just">
              <a:buNone/>
            </a:pPr>
            <a:endParaRPr lang="ka-GE" sz="2000" dirty="0" smtClean="0"/>
          </a:p>
          <a:p>
            <a:pPr marL="0" indent="0" algn="just">
              <a:buNone/>
            </a:pPr>
            <a:r>
              <a:rPr lang="ka-GE" sz="2000" dirty="0" smtClean="0"/>
              <a:t>კოლექტიური </a:t>
            </a:r>
            <a:r>
              <a:rPr lang="ka-GE" sz="2000" dirty="0"/>
              <a:t>შრომითი დავების ეფექტური მექანიზმი </a:t>
            </a:r>
            <a:r>
              <a:rPr lang="ka-GE" sz="2000" dirty="0" smtClean="0"/>
              <a:t>ამცირებს </a:t>
            </a:r>
            <a:r>
              <a:rPr lang="ka-GE" sz="2000" dirty="0"/>
              <a:t>გაფიცვების ალბათობას და მხარეებს თავიდან </a:t>
            </a:r>
            <a:r>
              <a:rPr lang="ka-GE" sz="2000" dirty="0" smtClean="0"/>
              <a:t>აცილებს </a:t>
            </a:r>
            <a:r>
              <a:rPr lang="ka-GE" sz="2000" dirty="0"/>
              <a:t>გაფიცვის შედეგად გამოწვეულ ზიანს/დანახარჯებს</a:t>
            </a:r>
            <a:r>
              <a:rPr lang="ka-GE" sz="2000" dirty="0" smtClean="0"/>
              <a:t>ი </a:t>
            </a:r>
            <a:r>
              <a:rPr lang="ka-GE" sz="2000" dirty="0"/>
              <a:t>კადრების გადინებას და ხელს </a:t>
            </a:r>
            <a:r>
              <a:rPr lang="ka-GE" sz="2000" dirty="0" smtClean="0"/>
              <a:t>უწყობს </a:t>
            </a:r>
            <a:r>
              <a:rPr lang="ka-GE" sz="2000" dirty="0"/>
              <a:t>დამსაქმებლებსა და დასაქმებულებს შორის ურთიერთნდობის ჩამოყალიბებას.</a:t>
            </a:r>
            <a:endParaRPr lang="en-US" sz="2000" dirty="0"/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0481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sz="2800" dirty="0" smtClean="0"/>
              <a:t>დეპარტამენტი/სამმართველო - შრომითი მედიაციის საორგანიზაციო სამსახური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7212"/>
            <a:ext cx="8229599" cy="4802187"/>
          </a:xfrm>
        </p:spPr>
        <p:txBody>
          <a:bodyPr/>
          <a:lstStyle/>
          <a:p>
            <a:pPr marL="0" indent="0">
              <a:buNone/>
            </a:pPr>
            <a:r>
              <a:rPr lang="ka-GE" sz="2000" dirty="0"/>
              <a:t>უზრუნველყოფს კოლექტიური </a:t>
            </a:r>
            <a:r>
              <a:rPr lang="ka-GE" sz="2000" dirty="0" smtClean="0"/>
              <a:t>შრომითი დავების</a:t>
            </a:r>
            <a:r>
              <a:rPr lang="ka-GE" sz="2000" dirty="0"/>
              <a:t> მედიაციის ორ­გა­ნი­ზაციულ-ტექნიკურ </a:t>
            </a:r>
            <a:r>
              <a:rPr lang="ka-GE" sz="2000" dirty="0" smtClean="0"/>
              <a:t>მხარდაჭერას:</a:t>
            </a:r>
          </a:p>
          <a:p>
            <a:pPr marL="0" indent="0">
              <a:buNone/>
            </a:pPr>
            <a:endParaRPr lang="ka-GE" sz="2000" dirty="0" smtClean="0"/>
          </a:p>
          <a:p>
            <a:pPr>
              <a:buFontTx/>
              <a:buChar char="-"/>
            </a:pPr>
            <a:r>
              <a:rPr lang="ka-GE" sz="2000" dirty="0" smtClean="0"/>
              <a:t>განიხილავს განცხადებებს;</a:t>
            </a:r>
          </a:p>
          <a:p>
            <a:pPr>
              <a:buFontTx/>
              <a:buChar char="-"/>
            </a:pPr>
            <a:r>
              <a:rPr lang="ka-GE" sz="2000" dirty="0" smtClean="0"/>
              <a:t>ახორციელებს მედიატორის დანიშვნის პროცედურებს; </a:t>
            </a:r>
          </a:p>
          <a:p>
            <a:pPr>
              <a:buFontTx/>
              <a:buChar char="-"/>
            </a:pPr>
            <a:r>
              <a:rPr lang="ka-GE" sz="2000" dirty="0" smtClean="0"/>
              <a:t>განიხილავს მედიატორების მიერ მომზადებულ ანგარიშებს და იღებს გადაწყვეტილებას ანაზღაურების შესახებ;</a:t>
            </a:r>
          </a:p>
          <a:p>
            <a:pPr>
              <a:buFontTx/>
              <a:buChar char="-"/>
            </a:pPr>
            <a:r>
              <a:rPr lang="ka-GE" sz="2000" dirty="0" smtClean="0"/>
              <a:t>აწარმოებს სტატისტიკას</a:t>
            </a:r>
            <a:r>
              <a:rPr lang="ka-GE" sz="2400" dirty="0" smtClean="0"/>
              <a:t>.</a:t>
            </a:r>
          </a:p>
          <a:p>
            <a:pPr>
              <a:buFontTx/>
              <a:buChar char="-"/>
            </a:pPr>
            <a:endParaRPr lang="ka-GE" dirty="0" smtClean="0"/>
          </a:p>
          <a:p>
            <a:pPr marL="0" indent="0">
              <a:buNone/>
            </a:pPr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284379"/>
      </p:ext>
    </p:extLst>
  </p:cSld>
  <p:clrMapOvr>
    <a:masterClrMapping/>
  </p:clrMapOvr>
</p:sld>
</file>

<file path=ppt/theme/theme1.xml><?xml version="1.0" encoding="utf-8"?>
<a:theme xmlns:a="http://schemas.openxmlformats.org/drawingml/2006/main" name="TM10203770">
  <a:themeElements>
    <a:clrScheme name="Office Them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636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Calibri</vt:lpstr>
      <vt:lpstr>Times New Roman</vt:lpstr>
      <vt:lpstr>Verdana</vt:lpstr>
      <vt:lpstr>Wingdings</vt:lpstr>
      <vt:lpstr>TM10203770</vt:lpstr>
      <vt:lpstr>შრომისა და დასაქმების პოლიტიკის დეპარტამენტი </vt:lpstr>
      <vt:lpstr>სტრუქტურა</vt:lpstr>
      <vt:lpstr>შრომისა და დასაქმების პოლიტიკის  დეპარტამენტის ძირითადი ამოცანები და კომპეტენცია</vt:lpstr>
      <vt:lpstr>შრომითი ურთიერთობებისა და სოციალური პარტნიორობის სამმართველო</vt:lpstr>
      <vt:lpstr>საკანონმდებლო საქმიანობა </vt:lpstr>
      <vt:lpstr>სოციალური დიალოგი და სოციალური პარტნიორობის სამმხრივი კომისია</vt:lpstr>
      <vt:lpstr>დეპარტამენტი/სამმართველო - სამმხრივი კომისიის სამდივნო</vt:lpstr>
      <vt:lpstr>   კოლექტიური შრომითი დავები (შრომითი მედიაცია) </vt:lpstr>
      <vt:lpstr>დეპარტამენტი/სამმართველო - შრომითი მედიაციის საორგანიზაციო სამსახური</vt:lpstr>
      <vt:lpstr>სამოქმედო გეგმები/ანგარიშგება</vt:lpstr>
      <vt:lpstr>2018-2019</vt:lpstr>
      <vt:lpstr>2018-2019</vt:lpstr>
      <vt:lpstr> დასაქმების ხელშეწყობის სამმართველო</vt:lpstr>
      <vt:lpstr>დასაქმების სფეროში კანონშემოქმედებითი საქმიანობა და შესაბამისი წინადადებების მომზადება</vt:lpstr>
      <vt:lpstr>შრომის ბაზრის განვითარების ხელშეწყობა</vt:lpstr>
      <vt:lpstr>არასამხედრო ალტერნატიული შრომითი სამსახური </vt:lpstr>
      <vt:lpstr>2018-2019</vt:lpstr>
      <vt:lpstr>მიმდინარე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Nino Odisharia</dc:creator>
  <cp:keywords/>
  <dc:description/>
  <cp:lastModifiedBy>Lika Klimiashvili</cp:lastModifiedBy>
  <cp:revision>62</cp:revision>
  <cp:lastPrinted>1601-01-01T00:00:00Z</cp:lastPrinted>
  <dcterms:created xsi:type="dcterms:W3CDTF">1601-01-01T00:00:00Z</dcterms:created>
  <dcterms:modified xsi:type="dcterms:W3CDTF">2019-06-24T11:56:46Z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TC102037701033</vt:lpwstr>
  </property>
</Properties>
</file>